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6" r:id="rId2"/>
    <p:sldId id="387" r:id="rId3"/>
    <p:sldId id="390" r:id="rId4"/>
    <p:sldId id="405" r:id="rId5"/>
    <p:sldId id="407" r:id="rId6"/>
    <p:sldId id="404" r:id="rId7"/>
    <p:sldId id="402" r:id="rId8"/>
    <p:sldId id="350" r:id="rId9"/>
    <p:sldId id="391" r:id="rId10"/>
    <p:sldId id="406" r:id="rId11"/>
    <p:sldId id="401" r:id="rId12"/>
    <p:sldId id="278" r:id="rId13"/>
    <p:sldId id="392" r:id="rId14"/>
    <p:sldId id="386" r:id="rId15"/>
    <p:sldId id="344" r:id="rId16"/>
    <p:sldId id="383" r:id="rId17"/>
    <p:sldId id="281" r:id="rId18"/>
    <p:sldId id="355" r:id="rId19"/>
  </p:sldIdLst>
  <p:sldSz cx="12192000" cy="6858000"/>
  <p:notesSz cx="6858000" cy="9144000"/>
  <p:embeddedFontLst>
    <p:embeddedFont>
      <p:font typeface="Infinity Sans Regular" panose="020B0503000000000000" pitchFamily="50" charset="-127"/>
      <p:regular r:id="rId20"/>
    </p:embeddedFont>
    <p:embeddedFont>
      <p:font typeface="에스코어 드림 5 Medium" panose="020B0503030302020204" pitchFamily="34" charset="-127"/>
      <p:regular r:id="rId21"/>
    </p:embeddedFont>
    <p:embeddedFont>
      <p:font typeface="S-Core Dream 5 Medium" panose="020B0503030302020204" pitchFamily="34" charset="-127"/>
      <p:regular r:id="rId22"/>
    </p:embeddedFont>
    <p:embeddedFont>
      <p:font typeface="S-Core Dream 6 Bold" panose="020B0703030302020204" pitchFamily="34" charset="-127"/>
      <p:bold r:id="rId23"/>
    </p:embeddedFont>
    <p:embeddedFont>
      <p:font typeface="S-Core Dream 4 Regular" panose="020B0503030302020204" pitchFamily="34" charset="-127"/>
      <p:regular r:id="rId24"/>
    </p:embeddedFont>
    <p:embeddedFont>
      <p:font typeface="S-Core Dream 7 ExtraBold" panose="020B0803030302020204" pitchFamily="34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7"/>
    <a:srgbClr val="FFF6DD"/>
    <a:srgbClr val="C86D5C"/>
    <a:srgbClr val="FDCC43"/>
    <a:srgbClr val="6B4F01"/>
    <a:srgbClr val="EE9F0F"/>
    <a:srgbClr val="FDCB40"/>
    <a:srgbClr val="FFFCF3"/>
    <a:srgbClr val="FFEFC1"/>
    <a:srgbClr val="FF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6" autoAdjust="0"/>
    <p:restoredTop sz="95320" autoAdjust="0"/>
  </p:normalViewPr>
  <p:slideViewPr>
    <p:cSldViewPr snapToGrid="0">
      <p:cViewPr>
        <p:scale>
          <a:sx n="75" d="100"/>
          <a:sy n="75" d="100"/>
        </p:scale>
        <p:origin x="475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2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7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4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2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4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77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7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2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557016"/>
            <a:ext cx="12192000" cy="32921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100" dir="16200000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200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1377" y="5550603"/>
            <a:ext cx="5073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A708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얼룩이들</a:t>
            </a:r>
            <a:endParaRPr lang="en-US" altLang="ko-KR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김민균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류현수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이도엽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이보나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이승연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이재순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81" y="896111"/>
            <a:ext cx="2235035" cy="2235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703944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r>
              <a:rPr lang="en-US" altLang="ko-KR" sz="5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스타와 함께 하는 선한 영향력</a:t>
            </a:r>
            <a:endParaRPr lang="en-US" altLang="ko-KR" sz="4000" dirty="0">
              <a:solidFill>
                <a:srgbClr val="00000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endParaRPr lang="ko-KR" altLang="en-US" sz="5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90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53796" y="319755"/>
            <a:ext cx="7767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핵심 기능</a:t>
            </a:r>
            <a:r>
              <a:rPr lang="en-US" altLang="ko-KR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1 : </a:t>
            </a:r>
            <a:r>
              <a:rPr lang="ko-KR" altLang="en-US" sz="4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챌린지</a:t>
            </a:r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참여 및 기부</a:t>
            </a:r>
            <a:endParaRPr lang="en-US" altLang="ko-KR" sz="4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890859" y="2424235"/>
            <a:ext cx="5235365" cy="2868140"/>
            <a:chOff x="995030" y="2450801"/>
            <a:chExt cx="5235365" cy="2868140"/>
          </a:xfrm>
        </p:grpSpPr>
        <p:grpSp>
          <p:nvGrpSpPr>
            <p:cNvPr id="62" name="그룹 61"/>
            <p:cNvGrpSpPr>
              <a:grpSpLocks noChangeAspect="1"/>
            </p:cNvGrpSpPr>
            <p:nvPr/>
          </p:nvGrpSpPr>
          <p:grpSpPr>
            <a:xfrm>
              <a:off x="4591724" y="2450801"/>
              <a:ext cx="1508400" cy="1508400"/>
              <a:chOff x="8581977" y="1928846"/>
              <a:chExt cx="1800000" cy="1800000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8581977" y="1928846"/>
                <a:ext cx="1800000" cy="1800000"/>
              </a:xfrm>
              <a:prstGeom prst="ellipse">
                <a:avLst/>
              </a:prstGeom>
              <a:solidFill>
                <a:schemeClr val="bg1"/>
              </a:solidFill>
              <a:ln w="101600">
                <a:solidFill>
                  <a:srgbClr val="C86D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5002" y="2211872"/>
                <a:ext cx="1233948" cy="123394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오른쪽 화살표 22"/>
            <p:cNvSpPr/>
            <p:nvPr/>
          </p:nvSpPr>
          <p:spPr>
            <a:xfrm>
              <a:off x="2999284" y="2993481"/>
              <a:ext cx="1355263" cy="350716"/>
            </a:xfrm>
            <a:prstGeom prst="rightArrow">
              <a:avLst>
                <a:gd name="adj1" fmla="val 50000"/>
                <a:gd name="adj2" fmla="val 6822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5030" y="4180168"/>
              <a:ext cx="197779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스타</a:t>
              </a:r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2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4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24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등록 </a:t>
              </a:r>
              <a:endPara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64508" y="4180168"/>
              <a:ext cx="176588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팬</a:t>
              </a:r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2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4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24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 </a:t>
              </a:r>
              <a:endPara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1229729" y="2452451"/>
              <a:ext cx="1508400" cy="1508400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016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796101" y="1834793"/>
            <a:ext cx="4697559" cy="1845398"/>
            <a:chOff x="6796101" y="1834793"/>
            <a:chExt cx="4697559" cy="184539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6796101" y="1834793"/>
              <a:ext cx="4697559" cy="184539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76862" y="2059971"/>
              <a:ext cx="416099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방법</a:t>
              </a:r>
              <a:r>
                <a:rPr lang="en-US" altLang="ko-KR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1. </a:t>
              </a:r>
              <a:r>
                <a:rPr lang="ko-KR" altLang="en-US" sz="23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챌린지에만</a:t>
              </a:r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</a:t>
              </a:r>
              <a:endParaRPr lang="en-US" altLang="ko-KR" sz="23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7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영상 촬영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업로드 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796101" y="3905369"/>
            <a:ext cx="4697559" cy="2125108"/>
            <a:chOff x="6796101" y="3905369"/>
            <a:chExt cx="4697559" cy="2125108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6796101" y="3905369"/>
              <a:ext cx="4697559" cy="212510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76862" y="4130547"/>
              <a:ext cx="431016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방법</a:t>
              </a:r>
              <a:r>
                <a:rPr lang="en-US" altLang="ko-KR" sz="23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2</a:t>
              </a:r>
              <a:r>
                <a:rPr lang="en-US" altLang="ko-KR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. </a:t>
              </a:r>
              <a:r>
                <a:rPr lang="ko-KR" altLang="en-US" sz="23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 시 추가로 기부</a:t>
              </a:r>
              <a:endParaRPr lang="en-US" altLang="ko-KR" sz="23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7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영상 촬영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(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충전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)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  <a:endPara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 금액 선택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업로드 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32305" y="5292375"/>
            <a:ext cx="3294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기부 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기관</a:t>
            </a:r>
            <a:r>
              <a:rPr lang="en-US" altLang="ko-KR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dirty="0" err="1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챌린지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기간</a:t>
            </a:r>
            <a:r>
              <a:rPr lang="en-US" altLang="ko-KR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</a:p>
          <a:p>
            <a:pPr algn="ctr"/>
            <a:r>
              <a:rPr lang="ko-KR" altLang="en-US" dirty="0" err="1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챌린지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목표 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인원수</a:t>
            </a:r>
            <a:r>
              <a:rPr lang="en-US" altLang="ko-KR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공약 </a:t>
            </a:r>
            <a:r>
              <a:rPr lang="ko-KR" altLang="en-US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금액 </a:t>
            </a:r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BF569DE-06A8-EBD2-4CE8-6C3B6E12BD59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1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53796" y="319755"/>
            <a:ext cx="7767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핵심 기능</a:t>
            </a:r>
            <a:r>
              <a:rPr lang="en-US" altLang="ko-KR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2 : </a:t>
            </a:r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소통</a:t>
            </a:r>
            <a:endParaRPr lang="en-US" altLang="ko-KR" sz="4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68DFCC-37C4-DE9B-B038-B7202150F555}"/>
              </a:ext>
            </a:extLst>
          </p:cNvPr>
          <p:cNvSpPr txBox="1"/>
          <p:nvPr/>
        </p:nvSpPr>
        <p:spPr>
          <a:xfrm>
            <a:off x="1577082" y="4414228"/>
            <a:ext cx="19467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스타</a:t>
            </a:r>
            <a:r>
              <a:rPr lang="en-US" altLang="ko-KR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- </a:t>
            </a:r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팬</a:t>
            </a:r>
            <a:endParaRPr lang="en-US" altLang="ko-KR" sz="25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커뮤니티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1A7A83-365D-29C4-2597-6AE434FB9CA7}"/>
              </a:ext>
            </a:extLst>
          </p:cNvPr>
          <p:cNvSpPr txBox="1"/>
          <p:nvPr/>
        </p:nvSpPr>
        <p:spPr>
          <a:xfrm>
            <a:off x="4928260" y="5826077"/>
            <a:ext cx="23229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댓글</a:t>
            </a:r>
            <a:endParaRPr lang="en-US" altLang="ko-KR" sz="25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44451-3546-2F12-ED6B-37D1D8AFCF97}"/>
              </a:ext>
            </a:extLst>
          </p:cNvPr>
          <p:cNvSpPr txBox="1"/>
          <p:nvPr/>
        </p:nvSpPr>
        <p:spPr>
          <a:xfrm>
            <a:off x="5068126" y="3223121"/>
            <a:ext cx="20432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좋아요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68DFCC-37C4-DE9B-B038-B7202150F555}"/>
              </a:ext>
            </a:extLst>
          </p:cNvPr>
          <p:cNvSpPr txBox="1"/>
          <p:nvPr/>
        </p:nvSpPr>
        <p:spPr>
          <a:xfrm>
            <a:off x="8692229" y="4414228"/>
            <a:ext cx="19467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알림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grpSp>
        <p:nvGrpSpPr>
          <p:cNvPr id="58" name="그룹 57"/>
          <p:cNvGrpSpPr>
            <a:grpSpLocks noChangeAspect="1"/>
          </p:cNvGrpSpPr>
          <p:nvPr/>
        </p:nvGrpSpPr>
        <p:grpSpPr>
          <a:xfrm>
            <a:off x="8675597" y="2238886"/>
            <a:ext cx="1980000" cy="1980000"/>
            <a:chOff x="8581977" y="1928846"/>
            <a:chExt cx="1800000" cy="1800000"/>
          </a:xfrm>
        </p:grpSpPr>
        <p:sp>
          <p:nvSpPr>
            <p:cNvPr id="2" name="타원 1"/>
            <p:cNvSpPr/>
            <p:nvPr/>
          </p:nvSpPr>
          <p:spPr>
            <a:xfrm>
              <a:off x="8581977" y="1928846"/>
              <a:ext cx="1800000" cy="180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503" y="2211872"/>
              <a:ext cx="1308947" cy="1233948"/>
            </a:xfrm>
            <a:prstGeom prst="rect">
              <a:avLst/>
            </a:prstGeom>
          </p:spPr>
        </p:pic>
      </p:grpSp>
      <p:grpSp>
        <p:nvGrpSpPr>
          <p:cNvPr id="13" name="그룹 12"/>
          <p:cNvGrpSpPr>
            <a:grpSpLocks noChangeAspect="1"/>
          </p:cNvGrpSpPr>
          <p:nvPr/>
        </p:nvGrpSpPr>
        <p:grpSpPr>
          <a:xfrm>
            <a:off x="5369753" y="1569774"/>
            <a:ext cx="1440000" cy="1440000"/>
            <a:chOff x="5088921" y="1581351"/>
            <a:chExt cx="1407729" cy="1407729"/>
          </a:xfrm>
        </p:grpSpPr>
        <p:sp>
          <p:nvSpPr>
            <p:cNvPr id="49" name="타원 48"/>
            <p:cNvSpPr/>
            <p:nvPr/>
          </p:nvSpPr>
          <p:spPr>
            <a:xfrm>
              <a:off x="5088921" y="1581351"/>
              <a:ext cx="1407729" cy="1407729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483" y="1792090"/>
              <a:ext cx="973913" cy="954037"/>
            </a:xfrm>
            <a:prstGeom prst="rect">
              <a:avLst/>
            </a:prstGeom>
          </p:spPr>
        </p:pic>
      </p:grpSp>
      <p:grpSp>
        <p:nvGrpSpPr>
          <p:cNvPr id="60" name="그룹 59"/>
          <p:cNvGrpSpPr>
            <a:grpSpLocks noChangeAspect="1"/>
          </p:cNvGrpSpPr>
          <p:nvPr/>
        </p:nvGrpSpPr>
        <p:grpSpPr>
          <a:xfrm>
            <a:off x="1527358" y="2238886"/>
            <a:ext cx="1980000" cy="1980000"/>
            <a:chOff x="1408479" y="1928846"/>
            <a:chExt cx="1800000" cy="1800000"/>
          </a:xfrm>
        </p:grpSpPr>
        <p:sp>
          <p:nvSpPr>
            <p:cNvPr id="55" name="타원 54"/>
            <p:cNvSpPr/>
            <p:nvPr/>
          </p:nvSpPr>
          <p:spPr>
            <a:xfrm>
              <a:off x="1408479" y="1928846"/>
              <a:ext cx="1800000" cy="180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776" y="2165638"/>
              <a:ext cx="1143573" cy="1296522"/>
            </a:xfrm>
            <a:prstGeom prst="rect">
              <a:avLst/>
            </a:prstGeom>
          </p:spPr>
        </p:pic>
      </p:grpSp>
      <p:grpSp>
        <p:nvGrpSpPr>
          <p:cNvPr id="59" name="그룹 58"/>
          <p:cNvGrpSpPr>
            <a:grpSpLocks noChangeAspect="1"/>
          </p:cNvGrpSpPr>
          <p:nvPr/>
        </p:nvGrpSpPr>
        <p:grpSpPr>
          <a:xfrm>
            <a:off x="5369753" y="4172730"/>
            <a:ext cx="1440000" cy="1440000"/>
            <a:chOff x="5088921" y="4059846"/>
            <a:chExt cx="1407729" cy="1407729"/>
          </a:xfrm>
        </p:grpSpPr>
        <p:sp>
          <p:nvSpPr>
            <p:cNvPr id="52" name="타원 51"/>
            <p:cNvSpPr/>
            <p:nvPr/>
          </p:nvSpPr>
          <p:spPr>
            <a:xfrm>
              <a:off x="5088921" y="4059846"/>
              <a:ext cx="1407729" cy="1407729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630E48D-B607-36B7-F732-3DEB37AE3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2241" y="4317661"/>
              <a:ext cx="901090" cy="89209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F569DE-06A8-EBD2-4CE8-6C3B6E12BD59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148281" y="1733624"/>
            <a:ext cx="1871229" cy="233912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662" y="277710"/>
            <a:ext cx="54152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</a:t>
            </a: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기린</a:t>
            </a:r>
            <a:r>
              <a:rPr lang="en-US" altLang="ko-KR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’</a:t>
            </a: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 기부 프로세스</a:t>
            </a:r>
            <a:endParaRPr lang="ko-KR" altLang="en-US" sz="4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8" name="오른쪽 화살표 87"/>
          <p:cNvSpPr/>
          <p:nvPr/>
        </p:nvSpPr>
        <p:spPr>
          <a:xfrm>
            <a:off x="7214130" y="1301434"/>
            <a:ext cx="576470" cy="289882"/>
          </a:xfrm>
          <a:prstGeom prst="rightArrow">
            <a:avLst>
              <a:gd name="adj1" fmla="val 50000"/>
              <a:gd name="adj2" fmla="val 70532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790600" y="1311622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기부 프로세스</a:t>
            </a:r>
          </a:p>
        </p:txBody>
      </p:sp>
      <p:cxnSp>
        <p:nvCxnSpPr>
          <p:cNvPr id="90" name="직선 화살표 연결선 89"/>
          <p:cNvCxnSpPr/>
          <p:nvPr/>
        </p:nvCxnSpPr>
        <p:spPr>
          <a:xfrm flipV="1">
            <a:off x="9026571" y="1469658"/>
            <a:ext cx="576470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585397" y="1317087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원화 흐름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10556584" y="1475479"/>
            <a:ext cx="576470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1111945" y="1323384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토큰 반환</a:t>
            </a: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646009" y="1875098"/>
            <a:ext cx="10890986" cy="4749579"/>
            <a:chOff x="849083" y="1986887"/>
            <a:chExt cx="10484838" cy="4572457"/>
          </a:xfrm>
        </p:grpSpPr>
        <p:sp>
          <p:nvSpPr>
            <p:cNvPr id="13" name="U자형 화살표 12"/>
            <p:cNvSpPr/>
            <p:nvPr/>
          </p:nvSpPr>
          <p:spPr>
            <a:xfrm rot="10800000" flipH="1">
              <a:off x="1489835" y="3489432"/>
              <a:ext cx="2220061" cy="1947191"/>
            </a:xfrm>
            <a:prstGeom prst="uturnArrow">
              <a:avLst>
                <a:gd name="adj1" fmla="val 8698"/>
                <a:gd name="adj2" fmla="val 12199"/>
                <a:gd name="adj3" fmla="val 14156"/>
                <a:gd name="adj4" fmla="val 43750"/>
                <a:gd name="adj5" fmla="val 91868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1729614" y="4684146"/>
              <a:ext cx="1502545" cy="1502545"/>
            </a:xfrm>
            <a:prstGeom prst="ellipse">
              <a:avLst/>
            </a:prstGeom>
            <a:solidFill>
              <a:srgbClr val="C86D5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4101509" y="2575214"/>
              <a:ext cx="1225830" cy="338583"/>
            </a:xfrm>
            <a:prstGeom prst="rightArrow">
              <a:avLst>
                <a:gd name="adj1" fmla="val 50000"/>
                <a:gd name="adj2" fmla="val 70532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2687572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3" name="U자형 화살표 22"/>
            <p:cNvSpPr/>
            <p:nvPr/>
          </p:nvSpPr>
          <p:spPr>
            <a:xfrm rot="10800000" flipH="1">
              <a:off x="8645402" y="3460913"/>
              <a:ext cx="2189692" cy="2277092"/>
            </a:xfrm>
            <a:prstGeom prst="uturnArrow">
              <a:avLst>
                <a:gd name="adj1" fmla="val 7733"/>
                <a:gd name="adj2" fmla="val 11709"/>
                <a:gd name="adj3" fmla="val 12686"/>
                <a:gd name="adj4" fmla="val 43750"/>
                <a:gd name="adj5" fmla="val 78969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7988864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913204" y="4684146"/>
              <a:ext cx="1502545" cy="1502545"/>
            </a:xfrm>
            <a:prstGeom prst="ellipse">
              <a:avLst/>
            </a:prstGeom>
            <a:solidFill>
              <a:srgbClr val="C86D5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171386" y="4164787"/>
              <a:ext cx="3823545" cy="2394557"/>
            </a:xfrm>
            <a:prstGeom prst="round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6745015" y="2554365"/>
              <a:ext cx="1225830" cy="338583"/>
            </a:xfrm>
            <a:prstGeom prst="rightArrow">
              <a:avLst>
                <a:gd name="adj1" fmla="val 50000"/>
                <a:gd name="adj2" fmla="val 70532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5338218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49083" y="2321569"/>
              <a:ext cx="1468734" cy="146873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기부자</a:t>
              </a:r>
            </a:p>
          </p:txBody>
        </p:sp>
        <p:grpSp>
          <p:nvGrpSpPr>
            <p:cNvPr id="40" name="그룹 39"/>
            <p:cNvGrpSpPr>
              <a:grpSpLocks noChangeAspect="1"/>
            </p:cNvGrpSpPr>
            <p:nvPr/>
          </p:nvGrpSpPr>
          <p:grpSpPr>
            <a:xfrm>
              <a:off x="9865187" y="2321569"/>
              <a:ext cx="1468734" cy="1468734"/>
              <a:chOff x="427755" y="2099659"/>
              <a:chExt cx="1558425" cy="1558425"/>
            </a:xfrm>
          </p:grpSpPr>
          <p:sp>
            <p:nvSpPr>
              <p:cNvPr id="41" name="타원 40"/>
              <p:cNvSpPr>
                <a:spLocks noChangeAspect="1"/>
              </p:cNvSpPr>
              <p:nvPr/>
            </p:nvSpPr>
            <p:spPr>
              <a:xfrm>
                <a:off x="427755" y="2099659"/>
                <a:ext cx="1558425" cy="1558425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나눔단체</a:t>
                </a:r>
                <a:endParaRPr lang="ko-KR" altLang="en-US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176" y="2173769"/>
                <a:ext cx="1012662" cy="1012662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06" y="2472859"/>
              <a:ext cx="804968" cy="804968"/>
            </a:xfrm>
            <a:prstGeom prst="rect">
              <a:avLst/>
            </a:prstGeom>
          </p:spPr>
        </p:pic>
        <p:grpSp>
          <p:nvGrpSpPr>
            <p:cNvPr id="52" name="그룹 51"/>
            <p:cNvGrpSpPr/>
            <p:nvPr/>
          </p:nvGrpSpPr>
          <p:grpSpPr>
            <a:xfrm>
              <a:off x="5491124" y="3045087"/>
              <a:ext cx="1184069" cy="995282"/>
              <a:chOff x="5356109" y="2680099"/>
              <a:chExt cx="1259884" cy="1059009"/>
            </a:xfrm>
          </p:grpSpPr>
          <p:sp>
            <p:nvSpPr>
              <p:cNvPr id="33" name="타원 32"/>
              <p:cNvSpPr>
                <a:spLocks noChangeAspect="1"/>
              </p:cNvSpPr>
              <p:nvPr/>
            </p:nvSpPr>
            <p:spPr>
              <a:xfrm>
                <a:off x="5465171" y="2680099"/>
                <a:ext cx="1059009" cy="1059009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9243" y="2796072"/>
                <a:ext cx="507092" cy="507092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5356109" y="3331387"/>
                <a:ext cx="1259884" cy="283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스마트 계약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807438" y="5051563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chemeClr val="accent4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기부자</a:t>
              </a:r>
              <a:endParaRPr lang="en-US" altLang="ko-KR" sz="2600" dirty="0">
                <a:solidFill>
                  <a:schemeClr val="accent4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은행통장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92247" y="5052724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 err="1">
                  <a:solidFill>
                    <a:schemeClr val="accent4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나눔단체</a:t>
              </a:r>
              <a:endParaRPr lang="en-US" altLang="ko-KR" sz="2600" dirty="0">
                <a:solidFill>
                  <a:schemeClr val="accent4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전용통장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12451" y="2381213"/>
              <a:ext cx="1052787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기부자</a:t>
              </a:r>
              <a:endParaRPr lang="en-US" altLang="ko-KR" sz="2600" dirty="0">
                <a:solidFill>
                  <a:schemeClr val="accent4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지갑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67909" y="2381667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 err="1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나눔단체</a:t>
              </a:r>
              <a:endParaRPr lang="en-US" altLang="ko-KR" sz="2600" dirty="0">
                <a:solidFill>
                  <a:schemeClr val="accent4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지갑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31607" y="2221750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 err="1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endParaRPr lang="en-US" altLang="ko-KR" sz="2600" dirty="0">
                <a:solidFill>
                  <a:schemeClr val="accent4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 err="1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모금금고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3" name="타원 52"/>
            <p:cNvSpPr>
              <a:spLocks noChangeAspect="1"/>
            </p:cNvSpPr>
            <p:nvPr/>
          </p:nvSpPr>
          <p:spPr>
            <a:xfrm>
              <a:off x="5104383" y="4336494"/>
              <a:ext cx="2040643" cy="2040643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4" name="타원 53"/>
            <p:cNvSpPr>
              <a:spLocks noChangeAspect="1"/>
            </p:cNvSpPr>
            <p:nvPr/>
          </p:nvSpPr>
          <p:spPr>
            <a:xfrm>
              <a:off x="5093568" y="4325327"/>
              <a:ext cx="2040643" cy="2040643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08267" y="2306404"/>
              <a:ext cx="1125319" cy="1037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</a:t>
              </a:r>
              <a:endParaRPr lang="en-US" altLang="ko-KR" sz="16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전달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62682" y="2878776"/>
              <a:ext cx="946305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기부</a:t>
              </a:r>
            </a:p>
          </p:txBody>
        </p:sp>
        <p:cxnSp>
          <p:nvCxnSpPr>
            <p:cNvPr id="61" name="직선 화살표 연결선 60"/>
            <p:cNvCxnSpPr/>
            <p:nvPr/>
          </p:nvCxnSpPr>
          <p:spPr>
            <a:xfrm>
              <a:off x="3350554" y="5738006"/>
              <a:ext cx="1642361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472031" y="5828543"/>
              <a:ext cx="1356802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원화 정산 지급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16175" y="5798149"/>
              <a:ext cx="1356802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원화 정산 지급</a:t>
              </a:r>
            </a:p>
          </p:txBody>
        </p:sp>
        <p:cxnSp>
          <p:nvCxnSpPr>
            <p:cNvPr id="79" name="구부러진 연결선 78"/>
            <p:cNvCxnSpPr/>
            <p:nvPr/>
          </p:nvCxnSpPr>
          <p:spPr>
            <a:xfrm rot="5400000">
              <a:off x="6939690" y="3441738"/>
              <a:ext cx="1154636" cy="1042964"/>
            </a:xfrm>
            <a:prstGeom prst="curvedConnector3">
              <a:avLst>
                <a:gd name="adj1" fmla="val 99349"/>
              </a:avLst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287281" y="3849902"/>
              <a:ext cx="946305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발행</a:t>
              </a:r>
            </a:p>
          </p:txBody>
        </p:sp>
        <p:cxnSp>
          <p:nvCxnSpPr>
            <p:cNvPr id="82" name="구부러진 연결선 81"/>
            <p:cNvCxnSpPr/>
            <p:nvPr/>
          </p:nvCxnSpPr>
          <p:spPr>
            <a:xfrm rot="16200000" flipV="1">
              <a:off x="4069766" y="3435434"/>
              <a:ext cx="1164291" cy="1071991"/>
            </a:xfrm>
            <a:prstGeom prst="curvedConnector3">
              <a:avLst>
                <a:gd name="adj1" fmla="val 1060"/>
              </a:avLst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985814" y="3849902"/>
              <a:ext cx="946305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회수</a:t>
              </a:r>
            </a:p>
          </p:txBody>
        </p:sp>
        <p:cxnSp>
          <p:nvCxnSpPr>
            <p:cNvPr id="105" name="직선 화살표 연결선 104"/>
            <p:cNvCxnSpPr/>
            <p:nvPr/>
          </p:nvCxnSpPr>
          <p:spPr>
            <a:xfrm>
              <a:off x="7217309" y="5730678"/>
              <a:ext cx="1642361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962790" y="3244334"/>
              <a:ext cx="242595" cy="3851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 </a:t>
              </a: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01" y="4500033"/>
            <a:ext cx="1878883" cy="187888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59160" y="4488889"/>
            <a:ext cx="13441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9159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093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0934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6726" y="4488889"/>
            <a:ext cx="1380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6725" y="5304559"/>
            <a:ext cx="33276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시연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781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7813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Q&amp;A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34216" y="5084096"/>
            <a:ext cx="8294098" cy="56796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98800" y="1651000"/>
            <a:ext cx="600054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400" b="1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시연</a:t>
            </a:r>
            <a:endParaRPr lang="en-US" sz="12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406671" y="3256734"/>
            <a:ext cx="53847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드디어 프로젝트 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을 보여드립니다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!</a:t>
            </a:r>
          </a:p>
        </p:txBody>
      </p:sp>
      <p:sp>
        <p:nvSpPr>
          <p:cNvPr id="17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41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6D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2905247" y="-42122"/>
            <a:ext cx="5112538" cy="6858000"/>
            <a:chOff x="2992277" y="90052"/>
            <a:chExt cx="4851159" cy="65073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2992277" y="90052"/>
              <a:ext cx="4851159" cy="6507384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085651" y="482311"/>
              <a:ext cx="2772000" cy="5913120"/>
            </a:xfrm>
            <a:prstGeom prst="roundRect">
              <a:avLst>
                <a:gd name="adj" fmla="val 11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559040" y="284879"/>
            <a:ext cx="34483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20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endParaRPr lang="en-US" altLang="ko-KR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420" y="284879"/>
            <a:ext cx="883521" cy="8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3231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6 Bold" pitchFamily="34" charset="0"/>
              </a:rPr>
              <a:t>프로젝트 구조</a:t>
            </a:r>
            <a:endParaRPr lang="en-US" altLang="ko-KR" sz="4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3044536" y="1737916"/>
            <a:ext cx="8848731" cy="4987635"/>
          </a:xfrm>
          <a:prstGeom prst="roundRect">
            <a:avLst>
              <a:gd name="adj" fmla="val 3829"/>
            </a:avLst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259661" y="2262654"/>
            <a:ext cx="1974383" cy="3258591"/>
            <a:chOff x="564507" y="2305947"/>
            <a:chExt cx="1377843" cy="227404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566C719-3EC7-BE36-7678-E357FC6ED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07" y="2521686"/>
              <a:ext cx="1368214" cy="2058301"/>
            </a:xfrm>
            <a:prstGeom prst="rect">
              <a:avLst/>
            </a:prstGeom>
          </p:spPr>
        </p:pic>
        <p:grpSp>
          <p:nvGrpSpPr>
            <p:cNvPr id="111" name="그룹 110"/>
            <p:cNvGrpSpPr>
              <a:grpSpLocks noChangeAspect="1"/>
            </p:cNvGrpSpPr>
            <p:nvPr/>
          </p:nvGrpSpPr>
          <p:grpSpPr>
            <a:xfrm>
              <a:off x="587761" y="2305947"/>
              <a:ext cx="1354589" cy="1817057"/>
              <a:chOff x="3733800" y="228600"/>
              <a:chExt cx="4729480" cy="6263640"/>
            </a:xfrm>
          </p:grpSpPr>
          <p:pic>
            <p:nvPicPr>
              <p:cNvPr id="112" name="그림 111"/>
              <p:cNvPicPr>
                <a:picLocks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3733800" y="228600"/>
                <a:ext cx="4729480" cy="6263640"/>
              </a:xfrm>
              <a:prstGeom prst="rect">
                <a:avLst/>
              </a:prstGeom>
            </p:spPr>
          </p:pic>
          <p:sp>
            <p:nvSpPr>
              <p:cNvPr id="113" name="모서리가 둥근 직사각형 112"/>
              <p:cNvSpPr>
                <a:spLocks noChangeAspect="1"/>
              </p:cNvSpPr>
              <p:nvPr/>
            </p:nvSpPr>
            <p:spPr>
              <a:xfrm>
                <a:off x="4800504" y="601980"/>
                <a:ext cx="2714244" cy="5676900"/>
              </a:xfrm>
              <a:prstGeom prst="roundRect">
                <a:avLst>
                  <a:gd name="adj" fmla="val 355"/>
                </a:avLst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80" y="1174476"/>
            <a:ext cx="2497282" cy="159548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23" y="3500256"/>
            <a:ext cx="1276993" cy="957745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4688354" y="3018098"/>
            <a:ext cx="6970245" cy="3489245"/>
          </a:xfrm>
          <a:prstGeom prst="roundRect">
            <a:avLst>
              <a:gd name="adj" fmla="val 38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4DCD8E4-83B1-A517-E879-90B45036E2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83" y="2571798"/>
            <a:ext cx="1161413" cy="962086"/>
          </a:xfrm>
          <a:prstGeom prst="rect">
            <a:avLst/>
          </a:prstGeom>
        </p:spPr>
      </p:pic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7406643" y="3647799"/>
            <a:ext cx="1528172" cy="1785429"/>
            <a:chOff x="5151133" y="4044947"/>
            <a:chExt cx="1565167" cy="1828651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8"/>
            <a:srcRect l="8288" t="5329" r="2362" b="44406"/>
            <a:stretch/>
          </p:blipFill>
          <p:spPr>
            <a:xfrm>
              <a:off x="5151133" y="4044947"/>
              <a:ext cx="1511402" cy="651864"/>
            </a:xfrm>
            <a:prstGeom prst="rect">
              <a:avLst/>
            </a:prstGeom>
          </p:spPr>
        </p:pic>
        <p:pic>
          <p:nvPicPr>
            <p:cNvPr id="50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2797" y="5173671"/>
              <a:ext cx="699927" cy="69992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8"/>
            <a:srcRect l="8288" t="70394" r="2362" b="3167"/>
            <a:stretch/>
          </p:blipFill>
          <p:spPr>
            <a:xfrm>
              <a:off x="5204898" y="4751628"/>
              <a:ext cx="1511402" cy="342875"/>
            </a:xfrm>
            <a:prstGeom prst="rect">
              <a:avLst/>
            </a:prstGeom>
          </p:spPr>
        </p:pic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t="5375" r="55840"/>
          <a:stretch/>
        </p:blipFill>
        <p:spPr>
          <a:xfrm>
            <a:off x="9857443" y="3228767"/>
            <a:ext cx="1339053" cy="144378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6F1AD0B-9907-E192-AD37-5F38A7F2E0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80" y="5139612"/>
            <a:ext cx="1367731" cy="136773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40" y="4231733"/>
            <a:ext cx="1216659" cy="1216659"/>
          </a:xfrm>
          <a:prstGeom prst="rect">
            <a:avLst/>
          </a:prstGeom>
        </p:spPr>
      </p:pic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7722567" y="5607996"/>
            <a:ext cx="880761" cy="768462"/>
            <a:chOff x="534830" y="5547852"/>
            <a:chExt cx="1298652" cy="113307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272" b="1010"/>
            <a:stretch/>
          </p:blipFill>
          <p:spPr>
            <a:xfrm>
              <a:off x="868085" y="5547852"/>
              <a:ext cx="784070" cy="69970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3" t="17389"/>
            <a:stretch/>
          </p:blipFill>
          <p:spPr>
            <a:xfrm>
              <a:off x="534830" y="6274984"/>
              <a:ext cx="1298652" cy="405940"/>
            </a:xfrm>
            <a:prstGeom prst="rect">
              <a:avLst/>
            </a:prstGeom>
          </p:spPr>
        </p:pic>
      </p:grpSp>
      <p:cxnSp>
        <p:nvCxnSpPr>
          <p:cNvPr id="20" name="직선 연결선 19"/>
          <p:cNvCxnSpPr/>
          <p:nvPr/>
        </p:nvCxnSpPr>
        <p:spPr>
          <a:xfrm>
            <a:off x="6886702" y="3357943"/>
            <a:ext cx="0" cy="30600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9495959" y="3357943"/>
            <a:ext cx="0" cy="30600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495959" y="4777718"/>
            <a:ext cx="193648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화살표 24"/>
          <p:cNvSpPr/>
          <p:nvPr/>
        </p:nvSpPr>
        <p:spPr>
          <a:xfrm>
            <a:off x="2281479" y="3567609"/>
            <a:ext cx="1136018" cy="378541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굽음 53">
            <a:extLst>
              <a:ext uri="{FF2B5EF4-FFF2-40B4-BE49-F238E27FC236}">
                <a16:creationId xmlns:a16="http://schemas.microsoft.com/office/drawing/2014/main" id="{90A7D9B5-81E0-1322-9949-3F5D82443A33}"/>
              </a:ext>
            </a:extLst>
          </p:cNvPr>
          <p:cNvSpPr/>
          <p:nvPr/>
        </p:nvSpPr>
        <p:spPr>
          <a:xfrm flipV="1">
            <a:off x="3765788" y="4595261"/>
            <a:ext cx="1540974" cy="612125"/>
          </a:xfrm>
          <a:prstGeom prst="bentArrow">
            <a:avLst>
              <a:gd name="adj1" fmla="val 34553"/>
              <a:gd name="adj2" fmla="val 32204"/>
              <a:gd name="adj3" fmla="val 50000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2" name="그룹 81"/>
          <p:cNvGrpSpPr>
            <a:grpSpLocks noChangeAspect="1"/>
          </p:cNvGrpSpPr>
          <p:nvPr/>
        </p:nvGrpSpPr>
        <p:grpSpPr>
          <a:xfrm>
            <a:off x="7544780" y="1924036"/>
            <a:ext cx="1236338" cy="1017847"/>
            <a:chOff x="-93982" y="5622752"/>
            <a:chExt cx="1285319" cy="1058172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173"/>
            <a:stretch/>
          </p:blipFill>
          <p:spPr>
            <a:xfrm>
              <a:off x="321067" y="5622752"/>
              <a:ext cx="455220" cy="719936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37"/>
            <a:stretch/>
          </p:blipFill>
          <p:spPr>
            <a:xfrm>
              <a:off x="-93982" y="6277587"/>
              <a:ext cx="1285319" cy="403337"/>
            </a:xfrm>
            <a:prstGeom prst="rect">
              <a:avLst/>
            </a:prstGeom>
          </p:spPr>
        </p:pic>
      </p:grpSp>
      <p:sp>
        <p:nvSpPr>
          <p:cNvPr id="86" name="오른쪽 화살표 85"/>
          <p:cNvSpPr/>
          <p:nvPr/>
        </p:nvSpPr>
        <p:spPr>
          <a:xfrm rot="16200000">
            <a:off x="7944441" y="3142825"/>
            <a:ext cx="700801" cy="255597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오른쪽 화살표 86"/>
          <p:cNvSpPr/>
          <p:nvPr/>
        </p:nvSpPr>
        <p:spPr>
          <a:xfrm rot="5400000">
            <a:off x="7688841" y="3150996"/>
            <a:ext cx="700803" cy="255597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303" y="5111075"/>
            <a:ext cx="1128201" cy="112820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9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57601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팀 </a:t>
            </a:r>
            <a:r>
              <a:rPr lang="en-US" altLang="ko-KR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</a:t>
            </a:r>
            <a:r>
              <a:rPr lang="ko-KR" altLang="en-US" sz="4400" kern="0" spc="-200" dirty="0" err="1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얼룩이들</a:t>
            </a:r>
            <a:r>
              <a:rPr lang="en-US" altLang="ko-KR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’</a:t>
            </a:r>
            <a:r>
              <a:rPr lang="en-US" altLang="ko-KR" sz="4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소개</a:t>
            </a:r>
            <a:endParaRPr lang="en-US" altLang="ko-KR" sz="4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09474" y="1532568"/>
            <a:ext cx="21884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이재순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(Domain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Domain)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00616" y="2977974"/>
            <a:ext cx="180613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김민균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(Jira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Domain)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61946" y="4427664"/>
            <a:ext cx="168347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류현수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(BE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Backend)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790334" y="2977974"/>
            <a:ext cx="184672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이보나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(UCC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Frontend)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82378" y="1528284"/>
            <a:ext cx="166263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이도엽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(FE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Frontend)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764270" y="4427664"/>
            <a:ext cx="189885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이승연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(Team leader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Backend, CICD)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1318" y="1816490"/>
            <a:ext cx="3143822" cy="1192192"/>
            <a:chOff x="2453833" y="1816490"/>
            <a:chExt cx="3143822" cy="119219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833" y="1816490"/>
              <a:ext cx="2229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3255" y="1816490"/>
              <a:ext cx="914400" cy="119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2306751" y="3501194"/>
            <a:ext cx="20639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>
            <a:off x="2309506" y="4950884"/>
            <a:ext cx="86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 flipH="1">
            <a:off x="6646512" y="1793596"/>
            <a:ext cx="3143822" cy="1192192"/>
            <a:chOff x="2453833" y="1816490"/>
            <a:chExt cx="3143822" cy="119219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833" y="1816490"/>
              <a:ext cx="2229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3255" y="1816490"/>
              <a:ext cx="914400" cy="119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 flipV="1">
            <a:off x="7823200" y="3501194"/>
            <a:ext cx="194107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>
            <a:off x="8949208" y="4877581"/>
            <a:ext cx="86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CA52BEF1-0EE9-C9C1-93F9-41C09655D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9" b="4788"/>
          <a:stretch/>
        </p:blipFill>
        <p:spPr>
          <a:xfrm>
            <a:off x="2551537" y="2729491"/>
            <a:ext cx="7238797" cy="41516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59040" y="284879"/>
            <a:ext cx="34483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en-US" altLang="ko-KR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420" y="284879"/>
            <a:ext cx="883521" cy="8835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469317"/>
            <a:ext cx="12192000" cy="1387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7000" b="1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감사합니다</a:t>
            </a:r>
            <a:endParaRPr lang="en-US" altLang="ko-KR" sz="7000" b="1" dirty="0">
              <a:solidFill>
                <a:srgbClr val="00000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1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469317"/>
            <a:ext cx="12192000" cy="1387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7000" b="1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Q &amp; A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559040" y="284879"/>
            <a:ext cx="34483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en-US" altLang="ko-KR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420" y="284879"/>
            <a:ext cx="883521" cy="8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5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750" y="2460113"/>
            <a:ext cx="134410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0749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0749" y="4143275"/>
            <a:ext cx="260525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은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어떤 목적을 위해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만들어졌는가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65720" y="2455275"/>
            <a:ext cx="138013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5720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5720" y="4143275"/>
            <a:ext cx="24810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대표적인 기능은 무엇인가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80691" y="2455275"/>
            <a:ext cx="138013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80691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시연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0691" y="4143275"/>
            <a:ext cx="23569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드디어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을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보여드립니다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!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095662" y="2455275"/>
            <a:ext cx="138013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95675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Q&amp;A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95661" y="4143275"/>
            <a:ext cx="218193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지금까지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받았던 질문과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1600" kern="0" spc="-67" dirty="0" err="1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예상질문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그리고 이에 대한 답변</a:t>
            </a:r>
            <a:endParaRPr lang="en-US" altLang="ko-KR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76354" y="3088578"/>
            <a:ext cx="10002813" cy="56796"/>
            <a:chOff x="1314530" y="4632867"/>
            <a:chExt cx="15004220" cy="851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530" y="4632867"/>
              <a:ext cx="15004220" cy="85194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18" name="Object 2"/>
          <p:cNvSpPr txBox="1"/>
          <p:nvPr/>
        </p:nvSpPr>
        <p:spPr>
          <a:xfrm>
            <a:off x="10672466" y="368984"/>
            <a:ext cx="10380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목차</a:t>
            </a:r>
            <a:endParaRPr lang="en-US" sz="1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05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59160" y="4488889"/>
            <a:ext cx="13441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9159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093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0934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6726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6725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시연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781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7813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Q&amp;A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34216" y="5084096"/>
            <a:ext cx="8294098" cy="56796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98800" y="1651000"/>
            <a:ext cx="600054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400" b="1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7 ExtraBold" pitchFamily="34" charset="0"/>
              </a:rPr>
              <a:t>WHY?</a:t>
            </a:r>
            <a:endParaRPr lang="en-US" sz="12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406671" y="3256734"/>
            <a:ext cx="538479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은 어떤 목적을 위해 만들어졌는가</a:t>
            </a:r>
            <a:r>
              <a:rPr lang="en-US" altLang="ko-KR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17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11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6C1E6A72-4C11-2821-835E-53C9371414E8}"/>
              </a:ext>
            </a:extLst>
          </p:cNvPr>
          <p:cNvSpPr/>
          <p:nvPr/>
        </p:nvSpPr>
        <p:spPr>
          <a:xfrm>
            <a:off x="0" y="2143962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0" b="1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기부</a:t>
            </a:r>
            <a:endParaRPr lang="ko-KR" altLang="en-US" sz="120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28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67F48E-BB66-6AA4-3CCA-8F751C4DB8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F569DE-06A8-EBD2-4CE8-6C3B6E12BD59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1E6A72-4C11-2821-835E-53C9371414E8}"/>
              </a:ext>
            </a:extLst>
          </p:cNvPr>
          <p:cNvSpPr/>
          <p:nvPr/>
        </p:nvSpPr>
        <p:spPr>
          <a:xfrm>
            <a:off x="1359222" y="1710824"/>
            <a:ext cx="62879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FUNATION (Fun + </a:t>
            </a:r>
            <a:r>
              <a:rPr lang="en-US" altLang="ko-KR" sz="4000" dirty="0" smtClean="0">
                <a:solidFill>
                  <a:schemeClr val="bg2">
                    <a:lumMod val="9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Don</a:t>
            </a:r>
            <a:r>
              <a:rPr lang="en-US" altLang="ko-KR" sz="4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ation)</a:t>
            </a:r>
            <a:endParaRPr lang="ko-KR" altLang="en-US" sz="4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F47A81-923A-7CEF-F1A7-E5140C18A82A}"/>
              </a:ext>
            </a:extLst>
          </p:cNvPr>
          <p:cNvSpPr/>
          <p:nvPr/>
        </p:nvSpPr>
        <p:spPr>
          <a:xfrm>
            <a:off x="259662" y="277710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Why</a:t>
            </a:r>
            <a:endParaRPr lang="ko-KR" altLang="en-US" sz="44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05662" y="3019812"/>
            <a:ext cx="9757463" cy="3161438"/>
            <a:chOff x="1205662" y="2662074"/>
            <a:chExt cx="9757463" cy="316143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A4FD3E8-04C0-A42E-E59A-36913243A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662" y="2662074"/>
              <a:ext cx="3573911" cy="260343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5B1E014-0911-C531-0B56-E3A15B1C7E9D}"/>
                </a:ext>
              </a:extLst>
            </p:cNvPr>
            <p:cNvSpPr/>
            <p:nvPr/>
          </p:nvSpPr>
          <p:spPr>
            <a:xfrm>
              <a:off x="1892003" y="5423402"/>
              <a:ext cx="21916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아이스 버킷 </a:t>
              </a:r>
              <a:r>
                <a:rPr lang="ko-KR" altLang="en-US" sz="2000" dirty="0" err="1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endPara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2EEA69D-DFB3-13F2-A445-BEED859D3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700"/>
            <a:stretch/>
          </p:blipFill>
          <p:spPr>
            <a:xfrm>
              <a:off x="5348495" y="2662074"/>
              <a:ext cx="2442273" cy="2613656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7563FA-0E3F-3287-02FE-B451C809A08D}"/>
                </a:ext>
              </a:extLst>
            </p:cNvPr>
            <p:cNvSpPr/>
            <p:nvPr/>
          </p:nvSpPr>
          <p:spPr>
            <a:xfrm>
              <a:off x="6092577" y="5423402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err="1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터치런</a:t>
              </a:r>
              <a:r>
                <a:rPr lang="ko-KR" altLang="en-US" sz="2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B67F48E-BB66-6AA4-3CCA-8F751C4DB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663" y="2916269"/>
              <a:ext cx="2115487" cy="2115487"/>
            </a:xfrm>
            <a:prstGeom prst="rect">
              <a:avLst/>
            </a:prstGeom>
            <a:noFill/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5FFE171-06ED-87EB-B38A-CE49407A4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9690" y="2672295"/>
              <a:ext cx="2603435" cy="260343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79BE81-A213-39D0-5412-0BDA406471FC}"/>
                </a:ext>
              </a:extLst>
            </p:cNvPr>
            <p:cNvSpPr txBox="1"/>
            <p:nvPr/>
          </p:nvSpPr>
          <p:spPr>
            <a:xfrm>
              <a:off x="8973471" y="2695243"/>
              <a:ext cx="133402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b="1" dirty="0">
                  <a:solidFill>
                    <a:schemeClr val="tx1">
                      <a:alpha val="8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?</a:t>
              </a:r>
              <a:endParaRPr lang="ko-KR" altLang="en-US" sz="16600" b="1" dirty="0">
                <a:solidFill>
                  <a:schemeClr val="tx1">
                    <a:alpha val="8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67563FA-0E3F-3287-02FE-B451C809A08D}"/>
                </a:ext>
              </a:extLst>
            </p:cNvPr>
            <p:cNvSpPr/>
            <p:nvPr/>
          </p:nvSpPr>
          <p:spPr>
            <a:xfrm>
              <a:off x="9479218" y="5423402"/>
              <a:ext cx="3225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?</a:t>
              </a:r>
              <a:endPara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F40845-DCD0-2A2D-B59B-28C238366BED}"/>
              </a:ext>
            </a:extLst>
          </p:cNvPr>
          <p:cNvSpPr/>
          <p:nvPr/>
        </p:nvSpPr>
        <p:spPr>
          <a:xfrm>
            <a:off x="1202284" y="1796815"/>
            <a:ext cx="77195" cy="535903"/>
          </a:xfrm>
          <a:prstGeom prst="rect">
            <a:avLst/>
          </a:prstGeom>
          <a:solidFill>
            <a:srgbClr val="C86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E7BD78-11A2-01FF-F854-689814FB9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F47A81-923A-7CEF-F1A7-E5140C18A82A}"/>
              </a:ext>
            </a:extLst>
          </p:cNvPr>
          <p:cNvSpPr/>
          <p:nvPr/>
        </p:nvSpPr>
        <p:spPr>
          <a:xfrm>
            <a:off x="259662" y="277710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Why</a:t>
            </a:r>
            <a:endParaRPr lang="ko-KR" altLang="en-US" sz="44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A513245-495E-0226-AE4B-DC1508619EEB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1193959" y="1536148"/>
            <a:ext cx="3748140" cy="5271851"/>
            <a:chOff x="1193959" y="1536148"/>
            <a:chExt cx="3748140" cy="5271851"/>
          </a:xfrm>
        </p:grpSpPr>
        <p:grpSp>
          <p:nvGrpSpPr>
            <p:cNvPr id="32" name="그룹 31"/>
            <p:cNvGrpSpPr/>
            <p:nvPr/>
          </p:nvGrpSpPr>
          <p:grpSpPr>
            <a:xfrm>
              <a:off x="1193959" y="1536148"/>
              <a:ext cx="2998090" cy="560340"/>
              <a:chOff x="1168128" y="1533980"/>
              <a:chExt cx="2998090" cy="56034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C1E6A72-4C11-2821-835E-53C9371414E8}"/>
                  </a:ext>
                </a:extLst>
              </p:cNvPr>
              <p:cNvSpPr/>
              <p:nvPr/>
            </p:nvSpPr>
            <p:spPr>
              <a:xfrm>
                <a:off x="1333391" y="1533980"/>
                <a:ext cx="283282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댄스 </a:t>
                </a:r>
                <a:r>
                  <a:rPr lang="ko-KR" altLang="en-US" sz="3000" dirty="0" err="1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챌린지</a:t>
                </a:r>
                <a:r>
                  <a:rPr lang="ko-KR" altLang="en-US" sz="30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 열풍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4F40845-DCD0-2A2D-B59B-28C238366BED}"/>
                  </a:ext>
                </a:extLst>
              </p:cNvPr>
              <p:cNvSpPr/>
              <p:nvPr/>
            </p:nvSpPr>
            <p:spPr>
              <a:xfrm>
                <a:off x="1168128" y="1558417"/>
                <a:ext cx="77195" cy="535903"/>
              </a:xfrm>
              <a:prstGeom prst="rect">
                <a:avLst/>
              </a:prstGeom>
              <a:solidFill>
                <a:srgbClr val="C86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486758" y="2358179"/>
              <a:ext cx="3455341" cy="4449820"/>
              <a:chOff x="1373063" y="2337206"/>
              <a:chExt cx="3455341" cy="4449820"/>
            </a:xfrm>
          </p:grpSpPr>
          <p:grpSp>
            <p:nvGrpSpPr>
              <p:cNvPr id="3" name="그룹 2"/>
              <p:cNvGrpSpPr>
                <a:grpSpLocks noChangeAspect="1"/>
              </p:cNvGrpSpPr>
              <p:nvPr/>
            </p:nvGrpSpPr>
            <p:grpSpPr>
              <a:xfrm>
                <a:off x="4197208" y="2342508"/>
                <a:ext cx="631196" cy="2065705"/>
                <a:chOff x="3450606" y="2624328"/>
                <a:chExt cx="719991" cy="2356304"/>
              </a:xfrm>
            </p:grpSpPr>
            <p:grpSp>
              <p:nvGrpSpPr>
                <p:cNvPr id="8" name="그룹 1003">
                  <a:extLst>
                    <a:ext uri="{FF2B5EF4-FFF2-40B4-BE49-F238E27FC236}">
                      <a16:creationId xmlns:a16="http://schemas.microsoft.com/office/drawing/2014/main" id="{D7F292B2-9AEE-1A5F-379F-46701B1077F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95861" y="2624328"/>
                  <a:ext cx="674736" cy="652272"/>
                  <a:chOff x="7327458" y="5180952"/>
                  <a:chExt cx="2715929" cy="2715929"/>
                </a:xfrm>
              </p:grpSpPr>
              <p:pic>
                <p:nvPicPr>
                  <p:cNvPr id="9" name="Object 9">
                    <a:extLst>
                      <a:ext uri="{FF2B5EF4-FFF2-40B4-BE49-F238E27FC236}">
                        <a16:creationId xmlns:a16="http://schemas.microsoft.com/office/drawing/2014/main" id="{3D4EC210-20D7-1672-FDD8-077124D60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7327458" y="5180952"/>
                    <a:ext cx="2715929" cy="271592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766D7AD7-3232-166F-F95B-D81898C13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1655" y="4206327"/>
                  <a:ext cx="623148" cy="774305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8FBEE4A-2AA3-3CF6-CCD9-1459B0DBF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68" t="15106" r="34430" b="50920"/>
                <a:stretch/>
              </p:blipFill>
              <p:spPr>
                <a:xfrm>
                  <a:off x="3450606" y="3382893"/>
                  <a:ext cx="714922" cy="717141"/>
                </a:xfrm>
                <a:prstGeom prst="rect">
                  <a:avLst/>
                </a:prstGeom>
              </p:spPr>
            </p:pic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BAD3CFB-48F0-4655-429E-670F41ABD9F5}"/>
                  </a:ext>
                </a:extLst>
              </p:cNvPr>
              <p:cNvSpPr/>
              <p:nvPr/>
            </p:nvSpPr>
            <p:spPr>
              <a:xfrm>
                <a:off x="2029306" y="6419790"/>
                <a:ext cx="1284353" cy="367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나연 </a:t>
                </a:r>
                <a:r>
                  <a:rPr lang="en-US" altLang="ko-KR" sz="16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- POP!</a:t>
                </a:r>
                <a:endPara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322"/>
              <a:stretch/>
            </p:blipFill>
            <p:spPr>
              <a:xfrm>
                <a:off x="1373063" y="2337206"/>
                <a:ext cx="2596840" cy="4047751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/>
          <p:cNvGrpSpPr/>
          <p:nvPr/>
        </p:nvGrpSpPr>
        <p:grpSpPr>
          <a:xfrm>
            <a:off x="6603662" y="1536148"/>
            <a:ext cx="4478373" cy="5072995"/>
            <a:chOff x="6603662" y="1536148"/>
            <a:chExt cx="4478373" cy="5072995"/>
          </a:xfrm>
        </p:grpSpPr>
        <p:grpSp>
          <p:nvGrpSpPr>
            <p:cNvPr id="22" name="그룹 21"/>
            <p:cNvGrpSpPr>
              <a:grpSpLocks noChangeAspect="1"/>
            </p:cNvGrpSpPr>
            <p:nvPr/>
          </p:nvGrpSpPr>
          <p:grpSpPr>
            <a:xfrm>
              <a:off x="9340129" y="2347908"/>
              <a:ext cx="770165" cy="1055050"/>
              <a:chOff x="7134151" y="2379516"/>
              <a:chExt cx="1148289" cy="157304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7E0F997-B580-8AD2-6AFD-EEEACD6C62DC}"/>
                  </a:ext>
                </a:extLst>
              </p:cNvPr>
              <p:cNvSpPr/>
              <p:nvPr/>
            </p:nvSpPr>
            <p:spPr>
              <a:xfrm>
                <a:off x="7144562" y="3564157"/>
                <a:ext cx="1127466" cy="388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Universe</a:t>
                </a:r>
                <a:endPara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21" name="모서리가 둥근 직사각형 20"/>
              <p:cNvSpPr>
                <a:spLocks noChangeAspect="1"/>
              </p:cNvSpPr>
              <p:nvPr/>
            </p:nvSpPr>
            <p:spPr>
              <a:xfrm>
                <a:off x="7134151" y="2379516"/>
                <a:ext cx="1148289" cy="1148289"/>
              </a:xfrm>
              <a:prstGeom prst="round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/>
            <p:cNvGrpSpPr>
              <a:grpSpLocks noChangeAspect="1"/>
            </p:cNvGrpSpPr>
            <p:nvPr/>
          </p:nvGrpSpPr>
          <p:grpSpPr>
            <a:xfrm>
              <a:off x="10311868" y="2347908"/>
              <a:ext cx="770167" cy="1055050"/>
              <a:chOff x="9233075" y="2386635"/>
              <a:chExt cx="1148289" cy="157303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2CF6253-0853-754B-53F1-AC0ACEAEFB46}"/>
                  </a:ext>
                </a:extLst>
              </p:cNvPr>
              <p:cNvSpPr/>
              <p:nvPr/>
            </p:nvSpPr>
            <p:spPr>
              <a:xfrm>
                <a:off x="9337310" y="3571274"/>
                <a:ext cx="939811" cy="388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Bubble</a:t>
                </a:r>
                <a:endPara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30" name="모서리가 둥근 직사각형 29"/>
              <p:cNvSpPr>
                <a:spLocks noChangeAspect="1"/>
              </p:cNvSpPr>
              <p:nvPr/>
            </p:nvSpPr>
            <p:spPr>
              <a:xfrm>
                <a:off x="9233075" y="2386635"/>
                <a:ext cx="1148289" cy="1148289"/>
              </a:xfrm>
              <a:prstGeom prst="round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6603662" y="1536148"/>
              <a:ext cx="3797989" cy="560340"/>
              <a:chOff x="1168128" y="1533980"/>
              <a:chExt cx="3797989" cy="5603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C1E6A72-4C11-2821-835E-53C9371414E8}"/>
                  </a:ext>
                </a:extLst>
              </p:cNvPr>
              <p:cNvSpPr/>
              <p:nvPr/>
            </p:nvSpPr>
            <p:spPr>
              <a:xfrm>
                <a:off x="1333391" y="1533980"/>
                <a:ext cx="363272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 smtClean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스타와 팬의 소통 문화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4F40845-DCD0-2A2D-B59B-28C238366BED}"/>
                  </a:ext>
                </a:extLst>
              </p:cNvPr>
              <p:cNvSpPr/>
              <p:nvPr/>
            </p:nvSpPr>
            <p:spPr>
              <a:xfrm>
                <a:off x="1168128" y="1558417"/>
                <a:ext cx="77195" cy="535903"/>
              </a:xfrm>
              <a:prstGeom prst="rect">
                <a:avLst/>
              </a:prstGeom>
              <a:solidFill>
                <a:srgbClr val="C86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4" b="3628"/>
            <a:stretch/>
          </p:blipFill>
          <p:spPr>
            <a:xfrm>
              <a:off x="6850853" y="2358178"/>
              <a:ext cx="2153229" cy="425096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126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20221006_0031520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1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416636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 </a:t>
            </a:r>
            <a:r>
              <a:rPr lang="ko-KR" altLang="en-US" sz="3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4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324530" y="1998626"/>
            <a:ext cx="8345347" cy="926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48035" y="2196073"/>
            <a:ext cx="2240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참여형</a:t>
            </a:r>
            <a:r>
              <a:rPr lang="ko-KR" altLang="en-US" sz="30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기부</a:t>
            </a:r>
            <a:endParaRPr lang="ko-KR" altLang="en-US" sz="3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12468" y="2196073"/>
            <a:ext cx="17874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커뮤니티</a:t>
            </a:r>
            <a:endParaRPr lang="ko-KR" altLang="en-US" sz="3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26966" y="2196073"/>
            <a:ext cx="39429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투명한 기부 프로세스</a:t>
            </a:r>
            <a:endParaRPr lang="ko-KR" altLang="en-US" sz="3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80791" y="3156644"/>
            <a:ext cx="2832827" cy="3357682"/>
            <a:chOff x="6080791" y="3156644"/>
            <a:chExt cx="2832827" cy="3357682"/>
          </a:xfrm>
        </p:grpSpPr>
        <p:sp>
          <p:nvSpPr>
            <p:cNvPr id="6" name="아래쪽 화살표 5"/>
            <p:cNvSpPr/>
            <p:nvPr/>
          </p:nvSpPr>
          <p:spPr>
            <a:xfrm>
              <a:off x="6971486" y="3156644"/>
              <a:ext cx="1051438" cy="719666"/>
            </a:xfrm>
            <a:prstGeom prst="downArrow">
              <a:avLst>
                <a:gd name="adj1" fmla="val 55405"/>
                <a:gd name="adj2" fmla="val 62537"/>
              </a:avLst>
            </a:prstGeom>
            <a:solidFill>
              <a:srgbClr val="C86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080791" y="4108328"/>
              <a:ext cx="2832827" cy="2405998"/>
              <a:chOff x="6099099" y="4109241"/>
              <a:chExt cx="2832827" cy="240599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6673776" y="5035241"/>
                <a:ext cx="1683474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solidFill>
                      <a:srgbClr val="000000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소통 창구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099099" y="5961241"/>
                <a:ext cx="2832827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solidFill>
                      <a:srgbClr val="000000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선한 영향력 확장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073726" y="4109241"/>
                <a:ext cx="883575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solidFill>
                      <a:srgbClr val="000000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홍보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</p:grpSp>
      </p:grp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6D8ED6D-BE9B-D2A1-BF99-73B0EC831088}"/>
              </a:ext>
            </a:extLst>
          </p:cNvPr>
          <p:cNvSpPr>
            <a:spLocks noChangeAspect="1"/>
          </p:cNvSpPr>
          <p:nvPr/>
        </p:nvSpPr>
        <p:spPr>
          <a:xfrm>
            <a:off x="638699" y="1998626"/>
            <a:ext cx="2317861" cy="2317861"/>
          </a:xfrm>
          <a:custGeom>
            <a:avLst/>
            <a:gdLst>
              <a:gd name="connsiteX0" fmla="*/ 1143023 w 6857999"/>
              <a:gd name="connsiteY0" fmla="*/ 0 h 6857999"/>
              <a:gd name="connsiteX1" fmla="*/ 5714976 w 6857999"/>
              <a:gd name="connsiteY1" fmla="*/ 0 h 6857999"/>
              <a:gd name="connsiteX2" fmla="*/ 6857999 w 6857999"/>
              <a:gd name="connsiteY2" fmla="*/ 1143023 h 6857999"/>
              <a:gd name="connsiteX3" fmla="*/ 6857999 w 6857999"/>
              <a:gd name="connsiteY3" fmla="*/ 5714976 h 6857999"/>
              <a:gd name="connsiteX4" fmla="*/ 5714976 w 6857999"/>
              <a:gd name="connsiteY4" fmla="*/ 6857999 h 6857999"/>
              <a:gd name="connsiteX5" fmla="*/ 1143023 w 6857999"/>
              <a:gd name="connsiteY5" fmla="*/ 6857999 h 6857999"/>
              <a:gd name="connsiteX6" fmla="*/ 0 w 6857999"/>
              <a:gd name="connsiteY6" fmla="*/ 5714976 h 6857999"/>
              <a:gd name="connsiteX7" fmla="*/ 0 w 6857999"/>
              <a:gd name="connsiteY7" fmla="*/ 1143023 h 6857999"/>
              <a:gd name="connsiteX8" fmla="*/ 1143023 w 6857999"/>
              <a:gd name="connsiteY8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7999" h="6857999">
                <a:moveTo>
                  <a:pt x="1143023" y="0"/>
                </a:moveTo>
                <a:lnTo>
                  <a:pt x="5714976" y="0"/>
                </a:lnTo>
                <a:cubicBezTo>
                  <a:pt x="6346250" y="0"/>
                  <a:pt x="6857999" y="511749"/>
                  <a:pt x="6857999" y="1143023"/>
                </a:cubicBezTo>
                <a:lnTo>
                  <a:pt x="6857999" y="5714976"/>
                </a:lnTo>
                <a:cubicBezTo>
                  <a:pt x="6857999" y="6346250"/>
                  <a:pt x="6346250" y="6857999"/>
                  <a:pt x="5714976" y="6857999"/>
                </a:cubicBezTo>
                <a:lnTo>
                  <a:pt x="1143023" y="6857999"/>
                </a:lnTo>
                <a:cubicBezTo>
                  <a:pt x="511749" y="6857999"/>
                  <a:pt x="0" y="6346250"/>
                  <a:pt x="0" y="5714976"/>
                </a:cubicBezTo>
                <a:lnTo>
                  <a:pt x="0" y="1143023"/>
                </a:lnTo>
                <a:cubicBezTo>
                  <a:pt x="0" y="511749"/>
                  <a:pt x="511749" y="0"/>
                  <a:pt x="1143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59160" y="4488889"/>
            <a:ext cx="13441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rgbClr val="FFFFFF">
                    <a:alpha val="70000"/>
                  </a:srgb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solidFill>
                <a:srgbClr val="FFFFFF">
                  <a:alpha val="70000"/>
                </a:srgb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9159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rgbClr val="FFFFFF">
                    <a:alpha val="70000"/>
                  </a:srgb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200" dirty="0">
              <a:solidFill>
                <a:srgbClr val="FFFFFF">
                  <a:alpha val="70000"/>
                </a:srgb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093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0934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6726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6725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시연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781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7813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Q&amp;A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34216" y="5084096"/>
            <a:ext cx="8294098" cy="56796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98800" y="1651000"/>
            <a:ext cx="600054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400" b="1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7 ExtraBold" pitchFamily="34" charset="0"/>
              </a:rPr>
              <a:t>WHAT?</a:t>
            </a:r>
            <a:endParaRPr lang="en-US" sz="12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406671" y="3256734"/>
            <a:ext cx="53847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대표적인 기능은 무엇인가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17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1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4467</TotalTime>
  <Words>373</Words>
  <Application>Microsoft Office PowerPoint</Application>
  <PresentationFormat>와이드스크린</PresentationFormat>
  <Paragraphs>162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Infinity Sans Regular</vt:lpstr>
      <vt:lpstr>Arial</vt:lpstr>
      <vt:lpstr>에스코어 드림 5 Medium</vt:lpstr>
      <vt:lpstr>S-Core Dream 5 Medium</vt:lpstr>
      <vt:lpstr>S-Core Dream 6 Bold</vt:lpstr>
      <vt:lpstr>S-Core Dream 4 Regular</vt:lpstr>
      <vt:lpstr>S-Core Dream 7 ExtraBold</vt:lpstr>
      <vt:lpstr>맑은 고딕</vt:lpstr>
      <vt:lpstr>16_Office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SSAFY</cp:lastModifiedBy>
  <cp:revision>1181</cp:revision>
  <dcterms:created xsi:type="dcterms:W3CDTF">2021-11-03T05:42:53Z</dcterms:created>
  <dcterms:modified xsi:type="dcterms:W3CDTF">2022-10-05T15:39:52Z</dcterms:modified>
</cp:coreProperties>
</file>